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2" r:id="rId1"/>
  </p:sldMasterIdLst>
  <p:sldIdLst>
    <p:sldId id="256" r:id="rId2"/>
    <p:sldId id="293" r:id="rId3"/>
    <p:sldId id="284" r:id="rId4"/>
    <p:sldId id="285" r:id="rId5"/>
    <p:sldId id="259" r:id="rId6"/>
    <p:sldId id="286" r:id="rId7"/>
    <p:sldId id="287" r:id="rId8"/>
    <p:sldId id="295" r:id="rId9"/>
    <p:sldId id="294" r:id="rId10"/>
    <p:sldId id="290" r:id="rId11"/>
    <p:sldId id="266" r:id="rId12"/>
    <p:sldId id="275" r:id="rId13"/>
    <p:sldId id="265" r:id="rId14"/>
    <p:sldId id="267" r:id="rId15"/>
    <p:sldId id="268" r:id="rId16"/>
    <p:sldId id="277" r:id="rId17"/>
    <p:sldId id="278" r:id="rId18"/>
    <p:sldId id="279" r:id="rId19"/>
    <p:sldId id="280" r:id="rId20"/>
    <p:sldId id="281" r:id="rId21"/>
    <p:sldId id="282" r:id="rId22"/>
    <p:sldId id="298" r:id="rId23"/>
    <p:sldId id="299" r:id="rId24"/>
    <p:sldId id="283" r:id="rId25"/>
    <p:sldId id="261" r:id="rId26"/>
    <p:sldId id="297" r:id="rId27"/>
    <p:sldId id="296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14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9E5A1F-DCCF-4456-8034-DA055E0C641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09F168-9AA1-428B-859E-185C5EF4A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Zirconia Based Stationary Phases </a:t>
            </a:r>
            <a:br>
              <a:rPr lang="en-US" dirty="0" smtClean="0"/>
            </a:br>
            <a:r>
              <a:rPr lang="en-US" dirty="0" smtClean="0"/>
              <a:t>for HPLC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524991"/>
            <a:ext cx="4413071" cy="12606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Adriana </a:t>
            </a:r>
            <a:r>
              <a:rPr lang="en-US" dirty="0" err="1" smtClean="0"/>
              <a:t>Aceves</a:t>
            </a:r>
            <a:r>
              <a:rPr lang="en-US" dirty="0" smtClean="0"/>
              <a:t> and Emily </a:t>
            </a:r>
            <a:r>
              <a:rPr lang="en-US" dirty="0" err="1" smtClean="0"/>
              <a:t>Gorrie</a:t>
            </a:r>
            <a:endParaRPr lang="en-US" dirty="0" smtClean="0"/>
          </a:p>
          <a:p>
            <a:pPr algn="ctr"/>
            <a:r>
              <a:rPr lang="en-US" dirty="0" smtClean="0"/>
              <a:t>December 9, 2014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4" y="2323652"/>
            <a:ext cx="6277167" cy="35089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More complex surface chemistry than silica</a:t>
            </a:r>
          </a:p>
          <a:p>
            <a:pPr lvl="1"/>
            <a:r>
              <a:rPr lang="en-US" dirty="0"/>
              <a:t>Lewis Sites</a:t>
            </a:r>
          </a:p>
          <a:p>
            <a:pPr lvl="1"/>
            <a:r>
              <a:rPr lang="en-US" dirty="0" err="1"/>
              <a:t>Bronsted</a:t>
            </a:r>
            <a:r>
              <a:rPr lang="en-US" dirty="0"/>
              <a:t>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Greater surface heterogeneity</a:t>
            </a:r>
          </a:p>
          <a:p>
            <a:pPr lvl="1"/>
            <a:r>
              <a:rPr lang="en-US" dirty="0" smtClean="0"/>
              <a:t>Interaction with water</a:t>
            </a:r>
          </a:p>
          <a:p>
            <a:pPr lvl="2"/>
            <a:r>
              <a:rPr lang="en-US" dirty="0" smtClean="0"/>
              <a:t>Surface hydroxyls (</a:t>
            </a:r>
            <a:r>
              <a:rPr lang="en-US" dirty="0" err="1" smtClean="0"/>
              <a:t>Zr</a:t>
            </a:r>
            <a:r>
              <a:rPr lang="en-US" dirty="0" smtClean="0"/>
              <a:t>-OH, </a:t>
            </a:r>
            <a:r>
              <a:rPr lang="en-US" dirty="0" err="1" smtClean="0"/>
              <a:t>Zr</a:t>
            </a:r>
            <a:r>
              <a:rPr lang="en-US" dirty="0"/>
              <a:t> </a:t>
            </a:r>
            <a:r>
              <a:rPr lang="en-US" dirty="0" smtClean="0"/>
              <a:t>µ-OH, </a:t>
            </a:r>
            <a:r>
              <a:rPr lang="en-US" dirty="0" err="1" smtClean="0"/>
              <a:t>Zr</a:t>
            </a:r>
            <a:r>
              <a:rPr lang="en-US" dirty="0" smtClean="0"/>
              <a:t> µ</a:t>
            </a:r>
            <a:r>
              <a:rPr lang="en-US" baseline="30000" dirty="0" smtClean="0"/>
              <a:t>3</a:t>
            </a:r>
            <a:r>
              <a:rPr lang="en-US" dirty="0" smtClean="0"/>
              <a:t>-OH)</a:t>
            </a:r>
          </a:p>
          <a:p>
            <a:pPr lvl="2"/>
            <a:r>
              <a:rPr lang="en-US" dirty="0" smtClean="0"/>
              <a:t>Sigma coordinated water- allows for ligand exchange</a:t>
            </a:r>
          </a:p>
          <a:p>
            <a:r>
              <a:rPr lang="en-US" dirty="0" smtClean="0"/>
              <a:t>Zirconia </a:t>
            </a:r>
            <a:r>
              <a:rPr lang="en-US" dirty="0"/>
              <a:t>has extreme sensitivity to isomers and performs better than conventional anion exchangers when separating </a:t>
            </a:r>
            <a:r>
              <a:rPr lang="en-US" dirty="0" smtClean="0"/>
              <a:t>certain isomers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1795" t="38177" r="52244" b="15670"/>
          <a:stretch/>
        </p:blipFill>
        <p:spPr bwMode="auto">
          <a:xfrm>
            <a:off x="7398327" y="2546227"/>
            <a:ext cx="4114800" cy="3439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9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487333"/>
            <a:ext cx="9366325" cy="1143000"/>
          </a:xfrm>
        </p:spPr>
        <p:txBody>
          <a:bodyPr/>
          <a:lstStyle/>
          <a:p>
            <a:r>
              <a:rPr lang="en-US" dirty="0" smtClean="0"/>
              <a:t>Native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324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Stability from pH 1-14</a:t>
            </a:r>
          </a:p>
          <a:p>
            <a:pPr lvl="1"/>
            <a:r>
              <a:rPr lang="en-US" dirty="0" smtClean="0"/>
              <a:t>Greater chemical stability</a:t>
            </a:r>
          </a:p>
          <a:p>
            <a:pPr lvl="1"/>
            <a:r>
              <a:rPr lang="en-US" dirty="0" smtClean="0"/>
              <a:t>“Tunable” surface area</a:t>
            </a:r>
          </a:p>
          <a:p>
            <a:pPr lvl="1"/>
            <a:r>
              <a:rPr lang="en-US" dirty="0" smtClean="0"/>
              <a:t>Easily cleaned (</a:t>
            </a:r>
            <a:r>
              <a:rPr lang="en-US" dirty="0" err="1" smtClean="0"/>
              <a:t>ie</a:t>
            </a:r>
            <a:r>
              <a:rPr lang="en-US" dirty="0" smtClean="0"/>
              <a:t>. with hot alkaline materials)</a:t>
            </a:r>
          </a:p>
          <a:p>
            <a:pPr lvl="1"/>
            <a:r>
              <a:rPr lang="en-US" dirty="0" smtClean="0"/>
              <a:t>High density allows for shorter columns 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More complex surface chemistry than silica</a:t>
            </a:r>
          </a:p>
          <a:p>
            <a:pPr lvl="1"/>
            <a:r>
              <a:rPr lang="en-US" dirty="0" smtClean="0"/>
              <a:t>Hard Lewis bases such as carboxyl groups interact strongly with the zirconia surface resulting in extremely broad peaks 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must be removed from mobile phase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9,10,11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Modified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chemistry can be advantageous</a:t>
            </a:r>
          </a:p>
          <a:p>
            <a:pPr lvl="1"/>
            <a:r>
              <a:rPr lang="en-US" dirty="0" smtClean="0"/>
              <a:t>Zirconia surface </a:t>
            </a:r>
            <a:r>
              <a:rPr lang="en-US" dirty="0"/>
              <a:t>contains many adsorption sites and is able to ion and ligand exchange: modification is </a:t>
            </a:r>
            <a:r>
              <a:rPr lang="en-US" dirty="0" smtClean="0"/>
              <a:t>recommended</a:t>
            </a:r>
          </a:p>
          <a:p>
            <a:pPr lvl="1"/>
            <a:endParaRPr lang="en-US" dirty="0"/>
          </a:p>
          <a:p>
            <a:r>
              <a:rPr lang="en-US" dirty="0" smtClean="0"/>
              <a:t>Amphoteric Exchanger: Anion exchanger in neutral and acidic solutions, </a:t>
            </a:r>
            <a:r>
              <a:rPr lang="en-US" dirty="0" err="1" smtClean="0"/>
              <a:t>cation</a:t>
            </a:r>
            <a:r>
              <a:rPr lang="en-US" dirty="0" smtClean="0"/>
              <a:t> exchanger in alkaline solutions</a:t>
            </a:r>
          </a:p>
          <a:p>
            <a:pPr lvl="1"/>
            <a:r>
              <a:rPr lang="en-US" dirty="0" smtClean="0"/>
              <a:t>Carbon </a:t>
            </a:r>
            <a:r>
              <a:rPr lang="en-US" dirty="0"/>
              <a:t>Dioxide must be removed </a:t>
            </a:r>
            <a:r>
              <a:rPr lang="en-US" dirty="0" smtClean="0"/>
              <a:t>from mobile phase (blocks </a:t>
            </a:r>
            <a:r>
              <a:rPr lang="en-US" dirty="0" err="1"/>
              <a:t>lewis</a:t>
            </a:r>
            <a:r>
              <a:rPr lang="en-US" dirty="0"/>
              <a:t> acid sites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-104952"/>
            <a:ext cx="9366325" cy="1143000"/>
          </a:xfrm>
        </p:spPr>
        <p:txBody>
          <a:bodyPr/>
          <a:lstStyle/>
          <a:p>
            <a:r>
              <a:rPr lang="en-US" dirty="0" smtClean="0"/>
              <a:t>Modified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4348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Three classes of surface modification for zirconia</a:t>
            </a:r>
          </a:p>
          <a:p>
            <a:pPr lvl="1"/>
            <a:r>
              <a:rPr lang="en-US" dirty="0"/>
              <a:t>Dynamic </a:t>
            </a:r>
            <a:endParaRPr lang="en-US" dirty="0" smtClean="0"/>
          </a:p>
          <a:p>
            <a:pPr lvl="2"/>
            <a:r>
              <a:rPr lang="en-US" dirty="0" smtClean="0"/>
              <a:t>mobile </a:t>
            </a:r>
            <a:r>
              <a:rPr lang="en-US" dirty="0"/>
              <a:t>phase with strongly interacting </a:t>
            </a:r>
            <a:r>
              <a:rPr lang="en-US" dirty="0" err="1"/>
              <a:t>lewis</a:t>
            </a:r>
            <a:r>
              <a:rPr lang="en-US" dirty="0"/>
              <a:t> base is </a:t>
            </a:r>
            <a:r>
              <a:rPr lang="en-US" dirty="0" smtClean="0"/>
              <a:t>used</a:t>
            </a:r>
          </a:p>
          <a:p>
            <a:pPr lvl="2"/>
            <a:r>
              <a:rPr lang="en-US" dirty="0" smtClean="0"/>
              <a:t>Fluoride</a:t>
            </a:r>
          </a:p>
          <a:p>
            <a:pPr lvl="2"/>
            <a:r>
              <a:rPr lang="en-US" dirty="0" smtClean="0"/>
              <a:t>Phosphate</a:t>
            </a:r>
            <a:endParaRPr lang="en-US" dirty="0"/>
          </a:p>
          <a:p>
            <a:pPr lvl="1"/>
            <a:r>
              <a:rPr lang="en-US" dirty="0" smtClean="0"/>
              <a:t>Permanent</a:t>
            </a:r>
          </a:p>
          <a:p>
            <a:pPr lvl="2"/>
            <a:r>
              <a:rPr lang="en-US" dirty="0" smtClean="0"/>
              <a:t>Bonded phases</a:t>
            </a:r>
          </a:p>
          <a:p>
            <a:pPr lvl="2"/>
            <a:r>
              <a:rPr lang="en-US" dirty="0" smtClean="0"/>
              <a:t>Hydrophobic </a:t>
            </a:r>
            <a:r>
              <a:rPr lang="en-US" dirty="0" err="1" smtClean="0"/>
              <a:t>quarternary</a:t>
            </a:r>
            <a:r>
              <a:rPr lang="en-US" dirty="0" smtClean="0"/>
              <a:t> amine</a:t>
            </a:r>
            <a:endParaRPr lang="en-US" dirty="0"/>
          </a:p>
          <a:p>
            <a:pPr lvl="1"/>
            <a:r>
              <a:rPr lang="en-US" dirty="0"/>
              <a:t>Physical Screening (coating native zirconia with a polymer or carbon layer)</a:t>
            </a:r>
          </a:p>
          <a:p>
            <a:pPr lvl="2"/>
            <a:r>
              <a:rPr lang="en-US" dirty="0" smtClean="0"/>
              <a:t>Polymer Coatings</a:t>
            </a:r>
          </a:p>
          <a:p>
            <a:pPr lvl="3"/>
            <a:r>
              <a:rPr lang="en-US" dirty="0" err="1" smtClean="0"/>
              <a:t>Polybutadiene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Polystyrene</a:t>
            </a:r>
          </a:p>
          <a:p>
            <a:pPr lvl="3"/>
            <a:r>
              <a:rPr lang="en-US" dirty="0" err="1" smtClean="0"/>
              <a:t>Polyethyleneimine</a:t>
            </a:r>
            <a:endParaRPr lang="en-US" dirty="0" smtClean="0"/>
          </a:p>
          <a:p>
            <a:pPr lvl="2"/>
            <a:r>
              <a:rPr lang="en-US" dirty="0" smtClean="0"/>
              <a:t>Carbon Coated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8,11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Control some of the complex surface chemistry of bare zirconia</a:t>
            </a:r>
          </a:p>
          <a:p>
            <a:pPr lvl="1"/>
            <a:r>
              <a:rPr lang="en-US" dirty="0" smtClean="0"/>
              <a:t>Dynamic modification is easy to do in lab, recovery of bare column possible</a:t>
            </a:r>
          </a:p>
          <a:p>
            <a:pPr lvl="1"/>
            <a:r>
              <a:rPr lang="en-US" dirty="0" smtClean="0"/>
              <a:t>Retain the stability of native zirconia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Homogeneous surface and good mass recovery possible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Additives to mobile phase may be undesired for certain samples</a:t>
            </a:r>
          </a:p>
          <a:p>
            <a:pPr lvl="1"/>
            <a:r>
              <a:rPr lang="en-US" dirty="0" smtClean="0"/>
              <a:t>Some polymer coatings do not fully coat the zirconia (heterogeneous surface)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PBD-Coated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Bonded Phase</a:t>
            </a:r>
          </a:p>
          <a:p>
            <a:endParaRPr lang="en-US" dirty="0"/>
          </a:p>
          <a:p>
            <a:r>
              <a:rPr lang="en-US" dirty="0" smtClean="0"/>
              <a:t>Thermally stable up to 150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r>
              <a:rPr lang="en-US" dirty="0" smtClean="0"/>
              <a:t>Stable at high pressures up to 10,000 PSI</a:t>
            </a:r>
          </a:p>
          <a:p>
            <a:endParaRPr lang="en-US" dirty="0" smtClean="0"/>
          </a:p>
          <a:p>
            <a:r>
              <a:rPr lang="en-US" dirty="0" smtClean="0"/>
              <a:t>Relatively pH stable (2.2 to 12.0)</a:t>
            </a:r>
          </a:p>
          <a:p>
            <a:endParaRPr lang="en-US" dirty="0"/>
          </a:p>
          <a:p>
            <a:r>
              <a:rPr lang="en-US" dirty="0" smtClean="0"/>
              <a:t>Mixed mode good for protein separations (</a:t>
            </a:r>
            <a:r>
              <a:rPr lang="en-US" dirty="0" err="1" smtClean="0"/>
              <a:t>cation</a:t>
            </a:r>
            <a:r>
              <a:rPr lang="en-US" dirty="0" smtClean="0"/>
              <a:t> exchange sites and hydrophobic interaction with PBD)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4,8,11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1150" cy="1325563"/>
          </a:xfrm>
        </p:spPr>
        <p:txBody>
          <a:bodyPr/>
          <a:lstStyle/>
          <a:p>
            <a:r>
              <a:rPr lang="en-US" dirty="0" smtClean="0"/>
              <a:t>Application: PBD-Coated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1561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Useful </a:t>
            </a:r>
            <a:r>
              <a:rPr lang="en-US" dirty="0"/>
              <a:t>as a higher temperature reverse phase </a:t>
            </a:r>
            <a:r>
              <a:rPr lang="en-US" dirty="0" smtClean="0"/>
              <a:t>column</a:t>
            </a:r>
          </a:p>
          <a:p>
            <a:endParaRPr lang="en-US" dirty="0" smtClean="0"/>
          </a:p>
          <a:p>
            <a:r>
              <a:rPr lang="en-US" dirty="0" smtClean="0"/>
              <a:t>Benefits of high temperature chromatography:</a:t>
            </a:r>
          </a:p>
          <a:p>
            <a:pPr lvl="1"/>
            <a:r>
              <a:rPr lang="en-US" dirty="0" smtClean="0"/>
              <a:t>Faster Separations (retention time decreases with temperature)</a:t>
            </a:r>
          </a:p>
          <a:p>
            <a:pPr lvl="1"/>
            <a:r>
              <a:rPr lang="en-US" dirty="0" smtClean="0"/>
              <a:t>Increased Column Efficiency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359" t="29914" r="26122" b="17379"/>
          <a:stretch/>
        </p:blipFill>
        <p:spPr bwMode="auto">
          <a:xfrm>
            <a:off x="6749761" y="793778"/>
            <a:ext cx="4772026" cy="5584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3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9250" cy="1325563"/>
          </a:xfrm>
        </p:spPr>
        <p:txBody>
          <a:bodyPr/>
          <a:lstStyle/>
          <a:p>
            <a:r>
              <a:rPr lang="en-US" dirty="0" smtClean="0"/>
              <a:t>Application: PBD-Coated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elevated temperatures are used in combination with gradient elution techniques, the result is significantly increased elution efficiency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4359" t="21652" r="51923" b="7692"/>
          <a:stretch/>
        </p:blipFill>
        <p:spPr bwMode="auto">
          <a:xfrm>
            <a:off x="6722485" y="758536"/>
            <a:ext cx="4136015" cy="5694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33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PBD-Coated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Unlike silica, there is a minimal drift in retention times with the zirconia support</a:t>
            </a:r>
          </a:p>
          <a:p>
            <a:r>
              <a:rPr lang="en-US" dirty="0" smtClean="0"/>
              <a:t>Explored as a reverse phase support with broad applicability</a:t>
            </a:r>
          </a:p>
          <a:p>
            <a:r>
              <a:rPr lang="en-US" dirty="0" smtClean="0"/>
              <a:t>It was found that heating the column between runs can restore plate counts </a:t>
            </a:r>
          </a:p>
          <a:p>
            <a:r>
              <a:rPr lang="en-US" dirty="0" smtClean="0"/>
              <a:t>Major Problem:</a:t>
            </a:r>
          </a:p>
          <a:p>
            <a:pPr lvl="1"/>
            <a:r>
              <a:rPr lang="en-US" dirty="0" smtClean="0"/>
              <a:t>Compounds with </a:t>
            </a:r>
            <a:r>
              <a:rPr lang="en-US" dirty="0" err="1" smtClean="0"/>
              <a:t>lewis</a:t>
            </a:r>
            <a:r>
              <a:rPr lang="en-US" dirty="0" smtClean="0"/>
              <a:t> base moieties strongly interact with any uncoated zirconia, which can result in peak broadening and tailing. These basic moieties can even irreversibly bind to the stationary phase.</a:t>
            </a:r>
          </a:p>
          <a:p>
            <a:pPr lvl="1"/>
            <a:r>
              <a:rPr lang="en-US" dirty="0" smtClean="0"/>
              <a:t>This can be counteracted by adding the base (</a:t>
            </a:r>
            <a:r>
              <a:rPr lang="en-US" dirty="0" err="1" smtClean="0"/>
              <a:t>ie</a:t>
            </a:r>
            <a:r>
              <a:rPr lang="en-US" dirty="0" smtClean="0"/>
              <a:t>. Phosphate, fluoride, carboxylate) to the mobile phase, but that is not always desirable.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Carbon-Coated </a:t>
            </a:r>
            <a:r>
              <a:rPr lang="en-US" dirty="0"/>
              <a:t>Zirconia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Carbon supports are desirable </a:t>
            </a:r>
          </a:p>
          <a:p>
            <a:pPr lvl="1"/>
            <a:r>
              <a:rPr lang="en-US" dirty="0"/>
              <a:t>Good selectivity for isomers and homologues</a:t>
            </a:r>
          </a:p>
          <a:p>
            <a:pPr lvl="1"/>
            <a:r>
              <a:rPr lang="en-US" dirty="0"/>
              <a:t>Good chemical stability over a wide pH range</a:t>
            </a:r>
          </a:p>
          <a:p>
            <a:pPr lvl="1"/>
            <a:r>
              <a:rPr lang="en-US" dirty="0"/>
              <a:t>Can use even higher temperatures than bonded </a:t>
            </a:r>
            <a:r>
              <a:rPr lang="en-US" dirty="0" smtClean="0"/>
              <a:t>phases</a:t>
            </a:r>
          </a:p>
          <a:p>
            <a:pPr lvl="1"/>
            <a:endParaRPr lang="en-US" dirty="0" smtClean="0"/>
          </a:p>
          <a:p>
            <a:r>
              <a:rPr lang="en-US" dirty="0"/>
              <a:t>Drawbacks of typical carbon supports</a:t>
            </a:r>
          </a:p>
          <a:p>
            <a:pPr lvl="1"/>
            <a:r>
              <a:rPr lang="en-US" dirty="0"/>
              <a:t>Poor mechanical stability</a:t>
            </a:r>
          </a:p>
          <a:p>
            <a:pPr lvl="1"/>
            <a:r>
              <a:rPr lang="en-US" dirty="0"/>
              <a:t>Low surface area</a:t>
            </a:r>
          </a:p>
          <a:p>
            <a:pPr lvl="1"/>
            <a:r>
              <a:rPr lang="en-US" dirty="0"/>
              <a:t>Heterogeneous surface (low loading capacity)</a:t>
            </a:r>
          </a:p>
          <a:p>
            <a:pPr lvl="1"/>
            <a:r>
              <a:rPr lang="en-US" dirty="0" err="1"/>
              <a:t>Nonuniform</a:t>
            </a:r>
            <a:r>
              <a:rPr lang="en-US" dirty="0"/>
              <a:t> pore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1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Theory (Native, Modified)</a:t>
            </a:r>
          </a:p>
          <a:p>
            <a:r>
              <a:rPr lang="en-US" sz="2800" dirty="0" smtClean="0"/>
              <a:t>Specific Applications (PBD, Carbon-coated)</a:t>
            </a:r>
          </a:p>
          <a:p>
            <a:r>
              <a:rPr lang="en-US" sz="2800" dirty="0" smtClean="0"/>
              <a:t>Additional Applications</a:t>
            </a:r>
          </a:p>
          <a:p>
            <a:r>
              <a:rPr lang="en-US" sz="2800" dirty="0" smtClean="0"/>
              <a:t>Conclusion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5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</a:t>
            </a:r>
            <a:r>
              <a:rPr lang="en-US" dirty="0"/>
              <a:t>Carbon-Coated Zirconia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Carbon-coated zirconia </a:t>
            </a:r>
          </a:p>
          <a:p>
            <a:pPr lvl="1"/>
            <a:r>
              <a:rPr lang="en-US" dirty="0"/>
              <a:t>Physical screening method</a:t>
            </a:r>
          </a:p>
          <a:p>
            <a:pPr lvl="2"/>
            <a:r>
              <a:rPr lang="en-US" dirty="0"/>
              <a:t>Carbon deposited on zirconia surface via organic vapors at high T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mechanical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heated over 500</a:t>
            </a:r>
            <a:r>
              <a:rPr lang="en-US" baseline="30000" dirty="0"/>
              <a:t>o</a:t>
            </a:r>
            <a:r>
              <a:rPr lang="en-US" dirty="0"/>
              <a:t>C and good thermal stability over wide temperature </a:t>
            </a:r>
            <a:r>
              <a:rPr lang="en-US" dirty="0" smtClean="0"/>
              <a:t>range</a:t>
            </a:r>
          </a:p>
          <a:p>
            <a:pPr lvl="1"/>
            <a:r>
              <a:rPr lang="en-US" dirty="0"/>
              <a:t>Stable at elevated pH (as with other zirconia phases)</a:t>
            </a:r>
          </a:p>
          <a:p>
            <a:pPr lvl="1"/>
            <a:r>
              <a:rPr lang="en-US" dirty="0" smtClean="0"/>
              <a:t>Excellent selectivity for polar, nonpolar, and isomeric compounds</a:t>
            </a:r>
          </a:p>
          <a:p>
            <a:pPr lvl="1"/>
            <a:r>
              <a:rPr lang="en-US" dirty="0" smtClean="0"/>
              <a:t>Able to cover approximately 97% of zirconia surface with carbon, which results in a more homogeneous surface, and reduced interactions between any </a:t>
            </a:r>
            <a:r>
              <a:rPr lang="en-US" dirty="0" err="1" smtClean="0"/>
              <a:t>lewis</a:t>
            </a:r>
            <a:r>
              <a:rPr lang="en-US" dirty="0" smtClean="0"/>
              <a:t> base moieties and the zirconia surface.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96000" cy="1325563"/>
          </a:xfrm>
        </p:spPr>
        <p:txBody>
          <a:bodyPr/>
          <a:lstStyle/>
          <a:p>
            <a:r>
              <a:rPr lang="en-US" dirty="0" smtClean="0"/>
              <a:t>Application: Carbon-Coated Zirconia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72000" cy="4351338"/>
          </a:xfrm>
        </p:spPr>
        <p:txBody>
          <a:bodyPr/>
          <a:lstStyle/>
          <a:p>
            <a:r>
              <a:rPr lang="en-US" dirty="0" smtClean="0"/>
              <a:t>Application in amino acid separations</a:t>
            </a:r>
          </a:p>
          <a:p>
            <a:pPr lvl="1"/>
            <a:r>
              <a:rPr lang="en-US" dirty="0" smtClean="0"/>
              <a:t>Can avoid </a:t>
            </a:r>
            <a:r>
              <a:rPr lang="en-US" dirty="0" err="1" smtClean="0"/>
              <a:t>coelution</a:t>
            </a:r>
            <a:endParaRPr lang="en-US" dirty="0" smtClean="0"/>
          </a:p>
          <a:p>
            <a:pPr lvl="1"/>
            <a:r>
              <a:rPr lang="en-US" dirty="0" smtClean="0"/>
              <a:t>Avoid low retention problems of traditional stationary phases</a:t>
            </a:r>
          </a:p>
          <a:p>
            <a:pPr lvl="1"/>
            <a:r>
              <a:rPr lang="en-US" dirty="0" smtClean="0"/>
              <a:t>Increased column lifetime (even with use of TFA)</a:t>
            </a:r>
          </a:p>
          <a:p>
            <a:pPr lvl="1"/>
            <a:r>
              <a:rPr lang="en-US" dirty="0" smtClean="0"/>
              <a:t>Lower efficiency vs. silica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454" y="5665569"/>
            <a:ext cx="56505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 smtClean="0"/>
              <a:t>Separation using </a:t>
            </a:r>
            <a:r>
              <a:rPr lang="en-US" dirty="0" err="1" smtClean="0"/>
              <a:t>Hypersil</a:t>
            </a:r>
            <a:r>
              <a:rPr lang="en-US" dirty="0" smtClean="0"/>
              <a:t>-ODS column (silica)</a:t>
            </a:r>
          </a:p>
          <a:p>
            <a:pPr marL="342900" indent="-342900">
              <a:buAutoNum type="alphaUcPeriod"/>
            </a:pPr>
            <a:r>
              <a:rPr lang="en-US" dirty="0" smtClean="0"/>
              <a:t>Separation using C/ZrO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67945" y="758536"/>
            <a:ext cx="4526974" cy="5417236"/>
            <a:chOff x="6767945" y="758536"/>
            <a:chExt cx="4526974" cy="5417236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49359" t="17379" r="26603" b="51138"/>
            <a:stretch/>
          </p:blipFill>
          <p:spPr bwMode="auto">
            <a:xfrm>
              <a:off x="6934200" y="758536"/>
              <a:ext cx="4360719" cy="25800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2"/>
            <a:srcRect l="49359" t="49742" r="30373" b="17138"/>
            <a:stretch/>
          </p:blipFill>
          <p:spPr bwMode="auto">
            <a:xfrm>
              <a:off x="6767945" y="3461480"/>
              <a:ext cx="4526973" cy="271429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Separation of polystyrene oligomers on carbon-clad zirconia- able to differentiate between very similar isomers (Sweeney, et al. </a:t>
            </a:r>
            <a:r>
              <a:rPr lang="en-US" i="1" dirty="0" err="1"/>
              <a:t>Macromol</a:t>
            </a:r>
            <a:r>
              <a:rPr lang="en-US" i="1" dirty="0"/>
              <a:t>. Chem. Phys</a:t>
            </a:r>
            <a:r>
              <a:rPr lang="en-US" dirty="0"/>
              <a:t>. </a:t>
            </a:r>
            <a:r>
              <a:rPr lang="en-US" b="1" dirty="0"/>
              <a:t>2002</a:t>
            </a:r>
            <a:r>
              <a:rPr lang="en-US" dirty="0"/>
              <a:t>, </a:t>
            </a:r>
            <a:r>
              <a:rPr lang="en-US" i="1" dirty="0"/>
              <a:t>203</a:t>
            </a:r>
            <a:r>
              <a:rPr lang="en-US" dirty="0"/>
              <a:t>, 375-380).</a:t>
            </a:r>
          </a:p>
          <a:p>
            <a:endParaRPr lang="en-US" sz="1600" dirty="0"/>
          </a:p>
          <a:p>
            <a:r>
              <a:rPr lang="en-US" dirty="0"/>
              <a:t>Polyphosphate modified zirconia for purification of nucleic acid proteins- separation of single stranded DNA and RNA from double stranded DNA (Lorenz et al.</a:t>
            </a:r>
            <a:r>
              <a:rPr lang="en-US" i="1" dirty="0"/>
              <a:t> Anal. </a:t>
            </a:r>
            <a:r>
              <a:rPr lang="en-US" i="1" dirty="0" err="1"/>
              <a:t>Biochem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1994</a:t>
            </a:r>
            <a:r>
              <a:rPr lang="en-US" dirty="0"/>
              <a:t>, </a:t>
            </a:r>
            <a:r>
              <a:rPr lang="en-US" i="1" dirty="0"/>
              <a:t>216</a:t>
            </a:r>
            <a:r>
              <a:rPr lang="en-US" dirty="0"/>
              <a:t>, 118-126).</a:t>
            </a:r>
          </a:p>
          <a:p>
            <a:endParaRPr lang="en-US" sz="1600" dirty="0"/>
          </a:p>
          <a:p>
            <a:r>
              <a:rPr lang="en-US" dirty="0" err="1"/>
              <a:t>Phosphated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cyclodextrin</a:t>
            </a:r>
            <a:r>
              <a:rPr lang="en-US" dirty="0"/>
              <a:t> modified zirconia monolith for chiral separation- separated 4 sets of enantiomers successfully (Park, J.; Park, J. </a:t>
            </a:r>
            <a:r>
              <a:rPr lang="en-US" i="1" dirty="0"/>
              <a:t>J. </a:t>
            </a:r>
            <a:r>
              <a:rPr lang="en-US" i="1" dirty="0" err="1"/>
              <a:t>Chromotogr</a:t>
            </a:r>
            <a:r>
              <a:rPr lang="en-US" i="1" dirty="0"/>
              <a:t>. A</a:t>
            </a:r>
            <a:r>
              <a:rPr lang="en-US" dirty="0"/>
              <a:t>. </a:t>
            </a:r>
            <a:r>
              <a:rPr lang="en-US" b="1" dirty="0"/>
              <a:t>2014</a:t>
            </a:r>
            <a:r>
              <a:rPr lang="en-US" dirty="0"/>
              <a:t>, </a:t>
            </a:r>
            <a:r>
              <a:rPr lang="en-US" i="1" dirty="0"/>
              <a:t>1339</a:t>
            </a:r>
            <a:r>
              <a:rPr lang="en-US" dirty="0"/>
              <a:t>, 229-233).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13,7,12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C-18 column packed with polystyrene-coated zirconia porous particles- </a:t>
            </a:r>
            <a:r>
              <a:rPr lang="en-US" dirty="0" err="1"/>
              <a:t>pharmokenetics</a:t>
            </a:r>
            <a:r>
              <a:rPr lang="en-US" dirty="0"/>
              <a:t> studies for a new drug design in rat plasma. (Hsieh, Y.; </a:t>
            </a:r>
            <a:r>
              <a:rPr lang="en-US" dirty="0" err="1"/>
              <a:t>Merkle</a:t>
            </a:r>
            <a:r>
              <a:rPr lang="en-US" dirty="0"/>
              <a:t>, K.</a:t>
            </a:r>
            <a:r>
              <a:rPr lang="en-US" i="1" dirty="0"/>
              <a:t> Rapid </a:t>
            </a:r>
            <a:r>
              <a:rPr lang="en-US" i="1" dirty="0" err="1"/>
              <a:t>Commun</a:t>
            </a:r>
            <a:r>
              <a:rPr lang="en-US" i="1" dirty="0"/>
              <a:t>. Mass </a:t>
            </a:r>
            <a:r>
              <a:rPr lang="en-US" i="1" dirty="0" err="1"/>
              <a:t>Spectrom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2003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, 1775-1780).</a:t>
            </a:r>
          </a:p>
          <a:p>
            <a:endParaRPr lang="en-US" dirty="0"/>
          </a:p>
          <a:p>
            <a:r>
              <a:rPr lang="en-US" dirty="0"/>
              <a:t>Polystyrene-coated zirconia- separated ibuprofen from related compounds and two decomposition products. (</a:t>
            </a:r>
            <a:r>
              <a:rPr lang="en-US" dirty="0" err="1"/>
              <a:t>Kučera</a:t>
            </a:r>
            <a:r>
              <a:rPr lang="en-US" dirty="0"/>
              <a:t> et al. </a:t>
            </a:r>
            <a:r>
              <a:rPr lang="en-US" i="1" dirty="0"/>
              <a:t>J. Sep. Sci.</a:t>
            </a:r>
            <a:r>
              <a:rPr lang="en-US" dirty="0"/>
              <a:t>, </a:t>
            </a:r>
            <a:r>
              <a:rPr lang="en-US" b="1" dirty="0"/>
              <a:t>2005</a:t>
            </a:r>
            <a:r>
              <a:rPr lang="en-US" dirty="0"/>
              <a:t>, </a:t>
            </a:r>
            <a:r>
              <a:rPr lang="en-US" i="1" dirty="0"/>
              <a:t>28</a:t>
            </a:r>
            <a:r>
              <a:rPr lang="en-US" dirty="0"/>
              <a:t>, 1307-1314).</a:t>
            </a:r>
          </a:p>
          <a:p>
            <a:endParaRPr lang="en-US" dirty="0"/>
          </a:p>
          <a:p>
            <a:r>
              <a:rPr lang="en-US" dirty="0"/>
              <a:t>Magnesium-Oxide modified zirconia- used for HILIC to separate 7 basic compounds. (Wang et al. </a:t>
            </a:r>
            <a:r>
              <a:rPr lang="en-US" i="1" dirty="0" err="1"/>
              <a:t>Talanta</a:t>
            </a:r>
            <a:r>
              <a:rPr lang="en-US" dirty="0"/>
              <a:t>, </a:t>
            </a:r>
            <a:r>
              <a:rPr lang="en-US" b="1" dirty="0"/>
              <a:t>2014</a:t>
            </a:r>
            <a:r>
              <a:rPr lang="en-US" dirty="0"/>
              <a:t>, </a:t>
            </a:r>
            <a:r>
              <a:rPr lang="en-US" i="1" dirty="0"/>
              <a:t>129</a:t>
            </a:r>
            <a:r>
              <a:rPr lang="en-US" dirty="0"/>
              <a:t>, 438-447).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2,5,15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06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Has some excellent advantages, including good chemical and physical stability, unique surface properties, and efficient separation capability</a:t>
            </a:r>
          </a:p>
          <a:p>
            <a:r>
              <a:rPr lang="en-US" dirty="0" smtClean="0"/>
              <a:t>Useful for protein and biomolecules due to stability of zirconia under extreme conditions required</a:t>
            </a:r>
          </a:p>
          <a:p>
            <a:r>
              <a:rPr lang="en-US" dirty="0" smtClean="0"/>
              <a:t>Surface modification makes zirconia based stationary phases applicable to a wider range of systems (good stability of modified phases as well)</a:t>
            </a:r>
          </a:p>
          <a:p>
            <a:r>
              <a:rPr lang="en-US" dirty="0" smtClean="0"/>
              <a:t>Similar cost to analogous silica columns with good separation capability</a:t>
            </a:r>
          </a:p>
          <a:p>
            <a:r>
              <a:rPr lang="en-US" dirty="0" smtClean="0"/>
              <a:t>Additional </a:t>
            </a:r>
            <a:r>
              <a:rPr lang="en-US" dirty="0"/>
              <a:t>studies must be conducted in order to fully explore zirconia surface chemistry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3455" y="2895513"/>
            <a:ext cx="10942469" cy="3418590"/>
            <a:chOff x="534537" y="2531831"/>
            <a:chExt cx="11122926" cy="34185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0209" t="34040" r="20060" b="33323"/>
            <a:stretch/>
          </p:blipFill>
          <p:spPr>
            <a:xfrm>
              <a:off x="534538" y="2531831"/>
              <a:ext cx="11122925" cy="341859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34538" y="4763069"/>
              <a:ext cx="11122925" cy="204716"/>
            </a:xfrm>
            <a:prstGeom prst="rect">
              <a:avLst/>
            </a:prstGeom>
            <a:solidFill>
              <a:schemeClr val="accent2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537" y="3898936"/>
              <a:ext cx="11122925" cy="204716"/>
            </a:xfrm>
            <a:prstGeom prst="rect">
              <a:avLst/>
            </a:prstGeom>
            <a:solidFill>
              <a:schemeClr val="accent2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233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US" dirty="0" err="1"/>
              <a:t>Claessens</a:t>
            </a:r>
            <a:r>
              <a:rPr lang="en-US" dirty="0"/>
              <a:t>, H.A.; van </a:t>
            </a:r>
            <a:r>
              <a:rPr lang="en-US" dirty="0" err="1"/>
              <a:t>Straten</a:t>
            </a:r>
            <a:r>
              <a:rPr lang="en-US" dirty="0"/>
              <a:t>, M.A. Review on the chemical and thermal stability of stationary phases for reversed-phase liquid chromatography </a:t>
            </a:r>
            <a:r>
              <a:rPr lang="en-US" i="1" dirty="0"/>
              <a:t>J. </a:t>
            </a:r>
            <a:r>
              <a:rPr lang="en-US" i="1" dirty="0" err="1"/>
              <a:t>Chromatogr</a:t>
            </a:r>
            <a:r>
              <a:rPr lang="en-US" i="1" dirty="0"/>
              <a:t>. A.</a:t>
            </a:r>
            <a:r>
              <a:rPr lang="en-US" dirty="0"/>
              <a:t> </a:t>
            </a:r>
            <a:r>
              <a:rPr lang="en-US" b="1" dirty="0"/>
              <a:t>2004</a:t>
            </a:r>
            <a:r>
              <a:rPr lang="en-US" dirty="0"/>
              <a:t>, </a:t>
            </a:r>
            <a:r>
              <a:rPr lang="en-US" i="1" dirty="0"/>
              <a:t>1060</a:t>
            </a:r>
            <a:r>
              <a:rPr lang="en-US" dirty="0"/>
              <a:t>, 23-41.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Hsieh, Y.; </a:t>
            </a:r>
            <a:r>
              <a:rPr lang="en-US" dirty="0" err="1"/>
              <a:t>Merkle</a:t>
            </a:r>
            <a:r>
              <a:rPr lang="en-US" dirty="0"/>
              <a:t>, K.; Wang, G. Zirconia based column high-performance liquid chromatography/ </a:t>
            </a:r>
            <a:r>
              <a:rPr lang="en-US" dirty="0" err="1"/>
              <a:t>atomospheric</a:t>
            </a:r>
            <a:r>
              <a:rPr lang="en-US" dirty="0"/>
              <a:t> pressure photoionization tandem mass spectrometric analyses of drug molecules in rat plasma </a:t>
            </a:r>
            <a:r>
              <a:rPr lang="en-US" i="1" dirty="0"/>
              <a:t>Rapid </a:t>
            </a:r>
            <a:r>
              <a:rPr lang="en-US" i="1" dirty="0" err="1"/>
              <a:t>Commun</a:t>
            </a:r>
            <a:r>
              <a:rPr lang="en-US" i="1" dirty="0"/>
              <a:t>. Mass </a:t>
            </a:r>
            <a:r>
              <a:rPr lang="en-US" i="1" dirty="0" err="1"/>
              <a:t>Spectrom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2003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, 1775-1780.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Ikeno</a:t>
            </a:r>
            <a:r>
              <a:rPr lang="en-US" dirty="0"/>
              <a:t> H; et al.  Variation of Zr-L2,3 XANES in </a:t>
            </a:r>
            <a:r>
              <a:rPr lang="en-US" dirty="0" err="1"/>
              <a:t>tetravelent</a:t>
            </a:r>
            <a:r>
              <a:rPr lang="en-US" dirty="0"/>
              <a:t> zirconium oxides. </a:t>
            </a:r>
            <a:r>
              <a:rPr lang="en-US" i="1" dirty="0"/>
              <a:t>J. of Phys.: </a:t>
            </a:r>
            <a:r>
              <a:rPr lang="en-US" i="1" dirty="0" err="1"/>
              <a:t>Condens</a:t>
            </a:r>
            <a:r>
              <a:rPr lang="en-US" i="1" dirty="0"/>
              <a:t>. Matter</a:t>
            </a:r>
            <a:r>
              <a:rPr lang="en-US" dirty="0"/>
              <a:t>. </a:t>
            </a:r>
            <a:r>
              <a:rPr lang="en-US" b="1" dirty="0"/>
              <a:t>2013</a:t>
            </a:r>
            <a:r>
              <a:rPr lang="en-US" dirty="0"/>
              <a:t>, </a:t>
            </a:r>
            <a:r>
              <a:rPr lang="en-US" i="1" dirty="0"/>
              <a:t>25</a:t>
            </a:r>
            <a:r>
              <a:rPr lang="en-US" dirty="0"/>
              <a:t> (16).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Kephart</a:t>
            </a:r>
            <a:r>
              <a:rPr lang="en-US" dirty="0"/>
              <a:t>, S. T.; </a:t>
            </a:r>
            <a:r>
              <a:rPr lang="en-US" dirty="0" err="1"/>
              <a:t>Dasgupta</a:t>
            </a:r>
            <a:r>
              <a:rPr lang="en-US" dirty="0"/>
              <a:t>, P.K. Hot eluent capillary liquid chromatography using zirconia and </a:t>
            </a:r>
            <a:r>
              <a:rPr lang="en-US" dirty="0" err="1"/>
              <a:t>titania</a:t>
            </a:r>
            <a:r>
              <a:rPr lang="en-US" dirty="0"/>
              <a:t> based stationary phases </a:t>
            </a:r>
            <a:r>
              <a:rPr lang="en-US" i="1" dirty="0"/>
              <a:t>Anal. </a:t>
            </a:r>
            <a:r>
              <a:rPr lang="en-US" i="1" dirty="0" err="1"/>
              <a:t>Chim</a:t>
            </a:r>
            <a:r>
              <a:rPr lang="en-US" i="1" dirty="0"/>
              <a:t>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b="1" dirty="0"/>
              <a:t>2000</a:t>
            </a:r>
            <a:r>
              <a:rPr lang="en-US" dirty="0"/>
              <a:t>, </a:t>
            </a:r>
            <a:r>
              <a:rPr lang="en-US" i="1" dirty="0"/>
              <a:t>414</a:t>
            </a:r>
            <a:r>
              <a:rPr lang="en-US" dirty="0"/>
              <a:t>, 71-78.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Kučera</a:t>
            </a:r>
            <a:r>
              <a:rPr lang="en-US" dirty="0"/>
              <a:t>, R.; </a:t>
            </a:r>
            <a:r>
              <a:rPr lang="en-US" dirty="0" err="1"/>
              <a:t>Žižkovský</a:t>
            </a:r>
            <a:r>
              <a:rPr lang="en-US" dirty="0"/>
              <a:t>, V.; </a:t>
            </a:r>
            <a:r>
              <a:rPr lang="en-US" dirty="0" err="1"/>
              <a:t>Sochor</a:t>
            </a:r>
            <a:r>
              <a:rPr lang="en-US" dirty="0"/>
              <a:t>, J.; </a:t>
            </a:r>
            <a:r>
              <a:rPr lang="en-US" dirty="0" err="1"/>
              <a:t>Klimeš</a:t>
            </a:r>
            <a:r>
              <a:rPr lang="en-US" dirty="0"/>
              <a:t>, J.; </a:t>
            </a:r>
            <a:r>
              <a:rPr lang="en-US" dirty="0" err="1"/>
              <a:t>DOhnal</a:t>
            </a:r>
            <a:r>
              <a:rPr lang="en-US" dirty="0"/>
              <a:t>, J. Utilization of zirconia stationary phase as a tool in drug control. </a:t>
            </a:r>
            <a:r>
              <a:rPr lang="en-US" i="1" dirty="0"/>
              <a:t>J. Sep. Sci.</a:t>
            </a:r>
            <a:r>
              <a:rPr lang="en-US" dirty="0"/>
              <a:t>, </a:t>
            </a:r>
            <a:r>
              <a:rPr lang="en-US" b="1" dirty="0"/>
              <a:t>2005</a:t>
            </a:r>
            <a:r>
              <a:rPr lang="en-US" dirty="0"/>
              <a:t>, </a:t>
            </a:r>
            <a:r>
              <a:rPr lang="en-US" i="1" dirty="0"/>
              <a:t>28</a:t>
            </a:r>
            <a:r>
              <a:rPr lang="en-US" dirty="0"/>
              <a:t>, 1307-1314.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Li, J.; Hu, Y.; </a:t>
            </a:r>
            <a:r>
              <a:rPr lang="en-US" dirty="0" err="1"/>
              <a:t>Carr</a:t>
            </a:r>
            <a:r>
              <a:rPr lang="en-US" dirty="0"/>
              <a:t>, P.W. Fast separations at elevated </a:t>
            </a:r>
            <a:r>
              <a:rPr lang="en-US" dirty="0" err="1"/>
              <a:t>temepratures</a:t>
            </a:r>
            <a:r>
              <a:rPr lang="en-US" dirty="0"/>
              <a:t> on </a:t>
            </a:r>
            <a:r>
              <a:rPr lang="en-US" dirty="0" err="1"/>
              <a:t>polbutadiene</a:t>
            </a:r>
            <a:r>
              <a:rPr lang="en-US" dirty="0"/>
              <a:t> coated zirconia reversed-phase material </a:t>
            </a:r>
            <a:r>
              <a:rPr lang="en-US" i="1" dirty="0"/>
              <a:t>Anal. Chem.</a:t>
            </a:r>
            <a:r>
              <a:rPr lang="en-US" dirty="0"/>
              <a:t> </a:t>
            </a:r>
            <a:r>
              <a:rPr lang="en-US" b="1" dirty="0"/>
              <a:t>1997</a:t>
            </a:r>
            <a:r>
              <a:rPr lang="en-US" dirty="0"/>
              <a:t>, </a:t>
            </a:r>
            <a:r>
              <a:rPr lang="en-US" i="1" dirty="0"/>
              <a:t>69</a:t>
            </a:r>
            <a:r>
              <a:rPr lang="en-US" dirty="0"/>
              <a:t>, 3884-3888.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Lorenz, B.; </a:t>
            </a:r>
            <a:r>
              <a:rPr lang="en-US" dirty="0" err="1"/>
              <a:t>Marme</a:t>
            </a:r>
            <a:r>
              <a:rPr lang="en-US" dirty="0"/>
              <a:t>, S.; Muller, W.E.G.; Unger, K.; </a:t>
            </a:r>
            <a:r>
              <a:rPr lang="en-US" dirty="0" err="1"/>
              <a:t>Shroder</a:t>
            </a:r>
            <a:r>
              <a:rPr lang="en-US" dirty="0"/>
              <a:t>, H.C. Preparation and use of polyphosphate modified zirconia for purification of nucleic acids and proteins </a:t>
            </a:r>
            <a:r>
              <a:rPr lang="en-US" i="1" dirty="0"/>
              <a:t>Anal. </a:t>
            </a:r>
            <a:r>
              <a:rPr lang="en-US" i="1" dirty="0" err="1"/>
              <a:t>Biochem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1994</a:t>
            </a:r>
            <a:r>
              <a:rPr lang="en-US" dirty="0"/>
              <a:t>, </a:t>
            </a:r>
            <a:r>
              <a:rPr lang="en-US" i="1" dirty="0"/>
              <a:t>216</a:t>
            </a:r>
            <a:r>
              <a:rPr lang="en-US" dirty="0"/>
              <a:t>, 118-126.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2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25780" lvl="0" indent="-457200">
              <a:buFont typeface="+mj-lt"/>
              <a:buAutoNum type="arabicPeriod" startAt="8"/>
            </a:pPr>
            <a:r>
              <a:rPr lang="en-US" sz="1300" dirty="0" err="1"/>
              <a:t>Nawrocki</a:t>
            </a:r>
            <a:r>
              <a:rPr lang="en-US" sz="1300" dirty="0"/>
              <a:t>, J.; Dunlap, C.; </a:t>
            </a:r>
            <a:r>
              <a:rPr lang="en-US" sz="1300" dirty="0" err="1"/>
              <a:t>Carr</a:t>
            </a:r>
            <a:r>
              <a:rPr lang="en-US" sz="1300" dirty="0"/>
              <a:t>, P.; Blackwell, J. New materials for biotechnology: chromatographic stationary phases based on zirconia </a:t>
            </a:r>
            <a:r>
              <a:rPr lang="en-US" sz="1300" i="1" dirty="0" err="1"/>
              <a:t>Biotechnol</a:t>
            </a:r>
            <a:r>
              <a:rPr lang="en-US" sz="1300" i="1" dirty="0"/>
              <a:t>. </a:t>
            </a:r>
            <a:r>
              <a:rPr lang="en-US" sz="1300" i="1" dirty="0" err="1"/>
              <a:t>Prog</a:t>
            </a:r>
            <a:r>
              <a:rPr lang="en-US" sz="1300" i="1" dirty="0"/>
              <a:t>.</a:t>
            </a:r>
            <a:r>
              <a:rPr lang="en-US" sz="1300" dirty="0"/>
              <a:t> </a:t>
            </a:r>
            <a:r>
              <a:rPr lang="en-US" sz="1300" b="1" dirty="0"/>
              <a:t>1994</a:t>
            </a:r>
            <a:r>
              <a:rPr lang="en-US" sz="1300" dirty="0"/>
              <a:t>, </a:t>
            </a:r>
            <a:r>
              <a:rPr lang="en-US" sz="1300" i="1" dirty="0"/>
              <a:t>10</a:t>
            </a:r>
            <a:r>
              <a:rPr lang="en-US" sz="1300" dirty="0"/>
              <a:t>, 561-573.</a:t>
            </a:r>
          </a:p>
          <a:p>
            <a:pPr lvl="0">
              <a:buFont typeface="+mj-lt"/>
              <a:buAutoNum type="arabicPeriod" startAt="8"/>
            </a:pPr>
            <a:r>
              <a:rPr lang="en-US" sz="1300" dirty="0" err="1"/>
              <a:t>Nawrocki</a:t>
            </a:r>
            <a:r>
              <a:rPr lang="en-US" sz="1300" dirty="0"/>
              <a:t>, J.; Dunlap, C.; McCormick, A.; </a:t>
            </a:r>
            <a:r>
              <a:rPr lang="en-US" sz="1300" dirty="0" err="1"/>
              <a:t>Carr</a:t>
            </a:r>
            <a:r>
              <a:rPr lang="en-US" sz="1300" dirty="0"/>
              <a:t>, P. Part I. Chromatography using ultra-stable metal oxide-based stationary phases for HPLC. </a:t>
            </a:r>
            <a:r>
              <a:rPr lang="en-US" sz="1300" i="1" dirty="0"/>
              <a:t>J. </a:t>
            </a:r>
            <a:r>
              <a:rPr lang="en-US" sz="1300" i="1" dirty="0" err="1"/>
              <a:t>Chroatogr</a:t>
            </a:r>
            <a:r>
              <a:rPr lang="en-US" sz="1300" i="1" dirty="0"/>
              <a:t>. A. </a:t>
            </a:r>
            <a:r>
              <a:rPr lang="en-US" sz="1300" b="1" dirty="0"/>
              <a:t>2004</a:t>
            </a:r>
            <a:r>
              <a:rPr lang="en-US" sz="1300" dirty="0"/>
              <a:t>, </a:t>
            </a:r>
            <a:r>
              <a:rPr lang="en-US" sz="1300" i="1" dirty="0"/>
              <a:t>1028</a:t>
            </a:r>
            <a:r>
              <a:rPr lang="en-US" sz="1300" dirty="0"/>
              <a:t>, 1-30.</a:t>
            </a:r>
          </a:p>
          <a:p>
            <a:pPr lvl="0">
              <a:buFont typeface="+mj-lt"/>
              <a:buAutoNum type="arabicPeriod" startAt="8"/>
            </a:pPr>
            <a:r>
              <a:rPr lang="en-US" sz="1300" dirty="0" err="1"/>
              <a:t>Nawrocki</a:t>
            </a:r>
            <a:r>
              <a:rPr lang="en-US" sz="1300" dirty="0"/>
              <a:t>, J.; Dunlap, C.; Li, J.; Zhao, J.; </a:t>
            </a:r>
            <a:r>
              <a:rPr lang="en-US" sz="1300" dirty="0" err="1"/>
              <a:t>McNeff</a:t>
            </a:r>
            <a:r>
              <a:rPr lang="en-US" sz="1300" dirty="0"/>
              <a:t>, C.; McCormick, A.; </a:t>
            </a:r>
            <a:r>
              <a:rPr lang="en-US" sz="1300" dirty="0" err="1"/>
              <a:t>Carr</a:t>
            </a:r>
            <a:r>
              <a:rPr lang="en-US" sz="1300" dirty="0"/>
              <a:t>, P. Part II. Chromatography using ultra-stable metal oxide-based stationary phases for HPLC. </a:t>
            </a:r>
            <a:r>
              <a:rPr lang="en-US" sz="1300" i="1" dirty="0"/>
              <a:t>J. </a:t>
            </a:r>
            <a:r>
              <a:rPr lang="en-US" sz="1300" i="1" dirty="0" err="1"/>
              <a:t>Chromatogr</a:t>
            </a:r>
            <a:r>
              <a:rPr lang="en-US" sz="1300" i="1" dirty="0"/>
              <a:t>. A.</a:t>
            </a:r>
            <a:r>
              <a:rPr lang="en-US" sz="1300" dirty="0"/>
              <a:t> </a:t>
            </a:r>
            <a:r>
              <a:rPr lang="en-US" sz="1300" b="1" dirty="0"/>
              <a:t>2004</a:t>
            </a:r>
            <a:r>
              <a:rPr lang="en-US" sz="1300" dirty="0"/>
              <a:t>, </a:t>
            </a:r>
            <a:r>
              <a:rPr lang="en-US" sz="1300" i="1" dirty="0"/>
              <a:t>1028</a:t>
            </a:r>
            <a:r>
              <a:rPr lang="en-US" sz="1300" dirty="0"/>
              <a:t>, 31-62.</a:t>
            </a:r>
          </a:p>
          <a:p>
            <a:pPr lvl="0">
              <a:buFont typeface="+mj-lt"/>
              <a:buAutoNum type="arabicPeriod" startAt="8"/>
            </a:pPr>
            <a:r>
              <a:rPr lang="en-US" sz="1300" dirty="0" err="1"/>
              <a:t>Nawrocki</a:t>
            </a:r>
            <a:r>
              <a:rPr lang="en-US" sz="1300" dirty="0"/>
              <a:t>, J.; </a:t>
            </a:r>
            <a:r>
              <a:rPr lang="en-US" sz="1300" dirty="0" err="1"/>
              <a:t>Rigney</a:t>
            </a:r>
            <a:r>
              <a:rPr lang="en-US" sz="1300" dirty="0"/>
              <a:t>, M.P.; McCormick, A.; </a:t>
            </a:r>
            <a:r>
              <a:rPr lang="en-US" sz="1300" dirty="0" err="1"/>
              <a:t>Carr</a:t>
            </a:r>
            <a:r>
              <a:rPr lang="en-US" sz="1300" dirty="0"/>
              <a:t>, P.W. Chemistry of Zirconia and its use in chromatography. </a:t>
            </a:r>
            <a:r>
              <a:rPr lang="en-US" sz="1300" i="1" dirty="0"/>
              <a:t>J.</a:t>
            </a:r>
            <a:r>
              <a:rPr lang="en-US" sz="1300" dirty="0"/>
              <a:t> </a:t>
            </a:r>
            <a:r>
              <a:rPr lang="en-US" sz="1300" i="1" dirty="0" err="1"/>
              <a:t>Chromatogr</a:t>
            </a:r>
            <a:r>
              <a:rPr lang="en-US" sz="1300" i="1" dirty="0"/>
              <a:t>. A</a:t>
            </a:r>
            <a:r>
              <a:rPr lang="en-US" sz="1300" dirty="0"/>
              <a:t>. </a:t>
            </a:r>
            <a:r>
              <a:rPr lang="en-US" sz="1300" b="1" dirty="0"/>
              <a:t>1993</a:t>
            </a:r>
            <a:r>
              <a:rPr lang="en-US" sz="1300" dirty="0"/>
              <a:t>, </a:t>
            </a:r>
            <a:r>
              <a:rPr lang="en-US" sz="1300" i="1" dirty="0"/>
              <a:t>657</a:t>
            </a:r>
            <a:r>
              <a:rPr lang="en-US" sz="1300" dirty="0"/>
              <a:t>, 229-282</a:t>
            </a:r>
          </a:p>
          <a:p>
            <a:pPr lvl="0">
              <a:buFont typeface="+mj-lt"/>
              <a:buAutoNum type="arabicPeriod" startAt="8"/>
            </a:pPr>
            <a:r>
              <a:rPr lang="en-US" sz="1300" dirty="0"/>
              <a:t>Park J.M. Park J.H. Enantiomers </a:t>
            </a:r>
            <a:r>
              <a:rPr lang="en-US" sz="1300" dirty="0" err="1"/>
              <a:t>separtions</a:t>
            </a:r>
            <a:r>
              <a:rPr lang="en-US" sz="1300" dirty="0"/>
              <a:t> of basic </a:t>
            </a:r>
            <a:r>
              <a:rPr lang="en-US" sz="1300" dirty="0" smtClean="0"/>
              <a:t>chiral </a:t>
            </a:r>
            <a:r>
              <a:rPr lang="en-US" sz="1300" dirty="0"/>
              <a:t>compounds by capillary </a:t>
            </a:r>
            <a:r>
              <a:rPr lang="en-US" sz="1300" dirty="0" err="1"/>
              <a:t>electrochomotrography</a:t>
            </a:r>
            <a:r>
              <a:rPr lang="en-US" sz="1300" dirty="0"/>
              <a:t> on a </a:t>
            </a:r>
            <a:r>
              <a:rPr lang="en-US" sz="1300" dirty="0" err="1"/>
              <a:t>phosphasted</a:t>
            </a:r>
            <a:r>
              <a:rPr lang="en-US" sz="1300" dirty="0"/>
              <a:t> </a:t>
            </a:r>
            <a:r>
              <a:rPr lang="el-GR" sz="1300" dirty="0"/>
              <a:t>β</a:t>
            </a:r>
            <a:r>
              <a:rPr lang="en-US" sz="1300" dirty="0"/>
              <a:t>-</a:t>
            </a:r>
            <a:r>
              <a:rPr lang="en-US" sz="1300" dirty="0" err="1"/>
              <a:t>cycloextrin</a:t>
            </a:r>
            <a:r>
              <a:rPr lang="en-US" sz="1300" dirty="0"/>
              <a:t>-modified zirconia monolith. </a:t>
            </a:r>
            <a:r>
              <a:rPr lang="en-US" sz="1300" i="1" dirty="0"/>
              <a:t>J. </a:t>
            </a:r>
            <a:r>
              <a:rPr lang="en-US" sz="1300" i="1" dirty="0" err="1"/>
              <a:t>Chromotogr</a:t>
            </a:r>
            <a:r>
              <a:rPr lang="en-US" sz="1300" i="1" dirty="0"/>
              <a:t>. A</a:t>
            </a:r>
            <a:r>
              <a:rPr lang="en-US" sz="1300" dirty="0"/>
              <a:t>. </a:t>
            </a:r>
            <a:r>
              <a:rPr lang="en-US" sz="1300" b="1" dirty="0"/>
              <a:t>2014</a:t>
            </a:r>
            <a:r>
              <a:rPr lang="en-US" sz="1300" dirty="0"/>
              <a:t>, </a:t>
            </a:r>
            <a:r>
              <a:rPr lang="en-US" sz="1300" i="1" dirty="0"/>
              <a:t>1339</a:t>
            </a:r>
            <a:r>
              <a:rPr lang="en-US" sz="1300" dirty="0"/>
              <a:t>, 229-233.</a:t>
            </a:r>
          </a:p>
          <a:p>
            <a:pPr lvl="0">
              <a:buFont typeface="+mj-lt"/>
              <a:buAutoNum type="arabicPeriod" startAt="8"/>
            </a:pPr>
            <a:r>
              <a:rPr lang="en-US" sz="1300" dirty="0"/>
              <a:t>Sweeney A. P, </a:t>
            </a:r>
            <a:r>
              <a:rPr lang="en-US" sz="1300" dirty="0" err="1"/>
              <a:t>Wormell</a:t>
            </a:r>
            <a:r>
              <a:rPr lang="en-US" sz="1300" dirty="0"/>
              <a:t> P, </a:t>
            </a:r>
            <a:r>
              <a:rPr lang="en-US" sz="1300" dirty="0" err="1"/>
              <a:t>Shalloker</a:t>
            </a:r>
            <a:r>
              <a:rPr lang="en-US" sz="1300" dirty="0"/>
              <a:t> A. End-Group Selectivity of low molecular weight polystyrenes on a Carbon clad zirconia stationary phase in reversed phase HPLC. </a:t>
            </a:r>
            <a:r>
              <a:rPr lang="en-US" sz="1300" i="1" dirty="0" err="1"/>
              <a:t>Macromol</a:t>
            </a:r>
            <a:r>
              <a:rPr lang="en-US" sz="1300" i="1" dirty="0"/>
              <a:t>. Chem. Phys</a:t>
            </a:r>
            <a:r>
              <a:rPr lang="en-US" sz="1300" dirty="0"/>
              <a:t>. </a:t>
            </a:r>
            <a:r>
              <a:rPr lang="en-US" sz="1300" b="1" dirty="0"/>
              <a:t>2002</a:t>
            </a:r>
            <a:r>
              <a:rPr lang="en-US" sz="1300" dirty="0"/>
              <a:t>, </a:t>
            </a:r>
            <a:r>
              <a:rPr lang="en-US" sz="1300" i="1" dirty="0"/>
              <a:t>203</a:t>
            </a:r>
            <a:r>
              <a:rPr lang="en-US" sz="1300" dirty="0"/>
              <a:t>, 375-380.</a:t>
            </a:r>
          </a:p>
          <a:p>
            <a:pPr>
              <a:buFont typeface="+mj-lt"/>
              <a:buAutoNum type="arabicPeriod" startAt="8"/>
            </a:pPr>
            <a:r>
              <a:rPr lang="en-US" sz="1300" dirty="0"/>
              <a:t>Wang, Q.; Li, J.; Yang, X.; Xu, L.; Shi, Z.; Xu, L. Investigation on performance of zirconia and magnesia–zirconia stationary phases in hydrophilic interaction chromatography. </a:t>
            </a:r>
            <a:r>
              <a:rPr lang="en-US" sz="1300" i="1" dirty="0" err="1"/>
              <a:t>Talanta</a:t>
            </a:r>
            <a:r>
              <a:rPr lang="en-US" sz="1300" dirty="0"/>
              <a:t>, </a:t>
            </a:r>
            <a:r>
              <a:rPr lang="en-US" sz="1300" b="1" dirty="0"/>
              <a:t>2014</a:t>
            </a:r>
            <a:r>
              <a:rPr lang="en-US" sz="1300" dirty="0"/>
              <a:t>, </a:t>
            </a:r>
            <a:r>
              <a:rPr lang="en-US" sz="1300" i="1" dirty="0"/>
              <a:t>129</a:t>
            </a:r>
            <a:r>
              <a:rPr lang="en-US" sz="1300" dirty="0"/>
              <a:t>, 438-447.</a:t>
            </a:r>
          </a:p>
          <a:p>
            <a:pPr>
              <a:buFont typeface="+mj-lt"/>
              <a:buAutoNum type="arabicPeriod" startAt="8"/>
            </a:pPr>
            <a:r>
              <a:rPr lang="en-US" sz="1300" dirty="0"/>
              <a:t>Weber, T.; Jackson, P.; </a:t>
            </a:r>
            <a:r>
              <a:rPr lang="en-US" sz="1300" dirty="0" err="1"/>
              <a:t>Carr</a:t>
            </a:r>
            <a:r>
              <a:rPr lang="en-US" sz="1300" dirty="0"/>
              <a:t>, P. Chromatographic Evaluation of Porous graphitic carbon-clad zirconia </a:t>
            </a:r>
            <a:r>
              <a:rPr lang="en-US" sz="1300" dirty="0" err="1"/>
              <a:t>microparticles</a:t>
            </a:r>
            <a:r>
              <a:rPr lang="en-US" sz="1300" dirty="0"/>
              <a:t>. </a:t>
            </a:r>
            <a:r>
              <a:rPr lang="en-US" sz="1300" i="1" dirty="0"/>
              <a:t>Anal. Chem.</a:t>
            </a:r>
            <a:r>
              <a:rPr lang="en-US" sz="1300" dirty="0"/>
              <a:t>, </a:t>
            </a:r>
            <a:r>
              <a:rPr lang="en-US" sz="1300" b="1" dirty="0"/>
              <a:t>1995</a:t>
            </a:r>
            <a:r>
              <a:rPr lang="en-US" sz="1300" dirty="0"/>
              <a:t>, </a:t>
            </a:r>
            <a:r>
              <a:rPr lang="en-US" sz="1300" i="1" dirty="0"/>
              <a:t>67</a:t>
            </a:r>
            <a:r>
              <a:rPr lang="en-US" sz="1300" dirty="0"/>
              <a:t>, 3042-3050.</a:t>
            </a:r>
          </a:p>
          <a:p>
            <a:pPr>
              <a:buFont typeface="+mj-lt"/>
              <a:buAutoNum type="arabicPeriod" startAt="8"/>
            </a:pPr>
            <a:endParaRPr lang="en-US" sz="1300" dirty="0"/>
          </a:p>
          <a:p>
            <a:pPr>
              <a:buFont typeface="+mj-lt"/>
              <a:buAutoNum type="arabicPeriod" startAt="8"/>
            </a:pPr>
            <a:endParaRPr lang="en-US" sz="1300" dirty="0"/>
          </a:p>
          <a:p>
            <a:pPr>
              <a:buFont typeface="+mj-lt"/>
              <a:buAutoNum type="arabicPeriod" startAt="8"/>
            </a:pPr>
            <a:endParaRPr lang="en-US" sz="1300" dirty="0"/>
          </a:p>
          <a:p>
            <a:pPr>
              <a:buFont typeface="+mj-lt"/>
              <a:buAutoNum type="arabicPeriod" startAt="8"/>
            </a:pPr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4070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Additional Information: Theory, Native Zirconia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thermal history of zirconia determines its physical properties</a:t>
            </a:r>
          </a:p>
          <a:p>
            <a:pPr lvl="1"/>
            <a:r>
              <a:rPr lang="en-US" dirty="0"/>
              <a:t>Surface Area</a:t>
            </a:r>
          </a:p>
          <a:p>
            <a:pPr lvl="2"/>
            <a:r>
              <a:rPr lang="en-US" dirty="0"/>
              <a:t>Increasing temperature decreases surface area</a:t>
            </a:r>
          </a:p>
          <a:p>
            <a:pPr lvl="1"/>
            <a:r>
              <a:rPr lang="en-US" dirty="0"/>
              <a:t>Pore Size</a:t>
            </a:r>
          </a:p>
          <a:p>
            <a:pPr lvl="2"/>
            <a:r>
              <a:rPr lang="en-US" dirty="0"/>
              <a:t>Higher temperature means loss of </a:t>
            </a:r>
            <a:r>
              <a:rPr lang="en-US" dirty="0" err="1"/>
              <a:t>micropores</a:t>
            </a:r>
            <a:r>
              <a:rPr lang="en-US" dirty="0"/>
              <a:t> (good)</a:t>
            </a:r>
          </a:p>
          <a:p>
            <a:pPr lvl="2"/>
            <a:r>
              <a:rPr lang="en-US" dirty="0"/>
              <a:t>Higher temperature means more cylindrical pores (good for mass transfer)</a:t>
            </a:r>
          </a:p>
          <a:p>
            <a:pPr lvl="1"/>
            <a:r>
              <a:rPr lang="en-US" dirty="0"/>
              <a:t>Mechanical </a:t>
            </a:r>
            <a:r>
              <a:rPr lang="en-US" dirty="0" smtClean="0"/>
              <a:t>Strength </a:t>
            </a:r>
            <a:endParaRPr lang="en-US" dirty="0"/>
          </a:p>
          <a:p>
            <a:pPr lvl="2"/>
            <a:r>
              <a:rPr lang="en-US" dirty="0"/>
              <a:t>Higher temperature decreases </a:t>
            </a:r>
            <a:r>
              <a:rPr lang="en-US" dirty="0" smtClean="0"/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41689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188569"/>
            <a:ext cx="9036423" cy="3508977"/>
          </a:xfrm>
        </p:spPr>
        <p:txBody>
          <a:bodyPr>
            <a:noAutofit/>
          </a:bodyPr>
          <a:lstStyle/>
          <a:p>
            <a:r>
              <a:rPr lang="en-US" sz="1800" dirty="0" smtClean="0"/>
              <a:t>Silica is historically the first packing material used in column liquid chromatography</a:t>
            </a:r>
          </a:p>
          <a:p>
            <a:pPr lvl="1"/>
            <a:r>
              <a:rPr lang="en-US" sz="1600" dirty="0" smtClean="0"/>
              <a:t>Advantages:</a:t>
            </a:r>
          </a:p>
          <a:p>
            <a:pPr lvl="2"/>
            <a:r>
              <a:rPr lang="en-US" sz="1600" dirty="0" smtClean="0"/>
              <a:t>Well-known</a:t>
            </a:r>
          </a:p>
          <a:p>
            <a:pPr lvl="2"/>
            <a:r>
              <a:rPr lang="en-US" sz="1600" dirty="0" smtClean="0"/>
              <a:t>Available bonded or </a:t>
            </a:r>
            <a:r>
              <a:rPr lang="en-US" sz="1600" dirty="0" err="1" smtClean="0"/>
              <a:t>unbonded</a:t>
            </a:r>
            <a:r>
              <a:rPr lang="en-US" sz="1600" dirty="0" smtClean="0"/>
              <a:t>: able to separate wide range of </a:t>
            </a:r>
            <a:r>
              <a:rPr lang="en-US" sz="1600" dirty="0" err="1" smtClean="0"/>
              <a:t>analyte</a:t>
            </a:r>
            <a:r>
              <a:rPr lang="en-US" sz="1600" dirty="0" smtClean="0"/>
              <a:t> polarities</a:t>
            </a:r>
          </a:p>
          <a:p>
            <a:pPr lvl="2"/>
            <a:r>
              <a:rPr lang="en-US" sz="1600" dirty="0" smtClean="0"/>
              <a:t>Silica-polymer hybrids are very pH stable: 0-12</a:t>
            </a:r>
          </a:p>
          <a:p>
            <a:pPr lvl="1"/>
            <a:r>
              <a:rPr lang="en-US" sz="1600" dirty="0" smtClean="0"/>
              <a:t>Disadvantages:</a:t>
            </a:r>
          </a:p>
          <a:p>
            <a:pPr lvl="2"/>
            <a:r>
              <a:rPr lang="en-US" sz="1600" dirty="0" smtClean="0"/>
              <a:t>Slow equilibration</a:t>
            </a:r>
          </a:p>
          <a:p>
            <a:pPr lvl="2"/>
            <a:r>
              <a:rPr lang="en-US" sz="1600" dirty="0" smtClean="0"/>
              <a:t>pH sensitive (unless silica-polymer hybrid)</a:t>
            </a:r>
          </a:p>
          <a:p>
            <a:pPr lvl="2"/>
            <a:r>
              <a:rPr lang="en-US" sz="1600" dirty="0" smtClean="0"/>
              <a:t>Thermal instability</a:t>
            </a:r>
          </a:p>
          <a:p>
            <a:pPr lvl="2"/>
            <a:r>
              <a:rPr lang="en-US" sz="1600" dirty="0" smtClean="0"/>
              <a:t>Heterogeneous surface chemistry</a:t>
            </a:r>
          </a:p>
          <a:p>
            <a:r>
              <a:rPr lang="en-US" sz="1800" dirty="0" smtClean="0"/>
              <a:t>Porous Graphitic Carbon</a:t>
            </a:r>
          </a:p>
          <a:p>
            <a:pPr lvl="1"/>
            <a:r>
              <a:rPr lang="en-US" sz="1600" dirty="0" smtClean="0"/>
              <a:t>More thermal stability than silica</a:t>
            </a:r>
          </a:p>
        </p:txBody>
      </p:sp>
    </p:spTree>
    <p:extLst>
      <p:ext uri="{BB962C8B-B14F-4D97-AF65-F5344CB8AC3E}">
        <p14:creationId xmlns:p14="http://schemas.microsoft.com/office/powerpoint/2010/main" val="4883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Wanted something that would give similar separations as silica but with better stability </a:t>
            </a:r>
          </a:p>
          <a:p>
            <a:r>
              <a:rPr lang="en-US" dirty="0" smtClean="0"/>
              <a:t>Porous graphitic carbon can be expensive and have poor mechanical stability</a:t>
            </a:r>
          </a:p>
          <a:p>
            <a:r>
              <a:rPr lang="en-US" dirty="0" smtClean="0"/>
              <a:t>Exploration with inorganic supports</a:t>
            </a:r>
          </a:p>
          <a:p>
            <a:pPr lvl="1"/>
            <a:r>
              <a:rPr lang="en-US" b="1" dirty="0" smtClean="0"/>
              <a:t>ZrO</a:t>
            </a:r>
            <a:r>
              <a:rPr lang="en-US" b="1" baseline="-25000" dirty="0" smtClean="0"/>
              <a:t>2</a:t>
            </a:r>
            <a:r>
              <a:rPr lang="en-US" b="1" dirty="0" smtClean="0"/>
              <a:t> (Zirconia)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TiO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Titania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(Alumina)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metal oxides</a:t>
            </a:r>
            <a:endParaRPr lang="en-US" dirty="0" smtClean="0"/>
          </a:p>
          <a:p>
            <a:r>
              <a:rPr lang="en-US" dirty="0" smtClean="0"/>
              <a:t>Originally developed for separating biomolecules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397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Zirconia</a:t>
            </a:r>
          </a:p>
          <a:p>
            <a:pPr lvl="1"/>
            <a:r>
              <a:rPr lang="en-US" sz="2800" dirty="0" smtClean="0"/>
              <a:t>Better thermal stability than silica; best of all metal oxides</a:t>
            </a:r>
          </a:p>
          <a:p>
            <a:pPr lvl="1"/>
            <a:r>
              <a:rPr lang="en-US" sz="2800" dirty="0" smtClean="0"/>
              <a:t>Stable from pH 1-14; best of laboratory tested metal oxides</a:t>
            </a:r>
          </a:p>
          <a:p>
            <a:pPr lvl="1"/>
            <a:r>
              <a:rPr lang="en-US" sz="2800" dirty="0" smtClean="0"/>
              <a:t>Stable up to 200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C: higher temperature means faster separation because lower pressure drop</a:t>
            </a:r>
          </a:p>
          <a:p>
            <a:pPr lvl="1"/>
            <a:r>
              <a:rPr lang="en-US" sz="2800" dirty="0" smtClean="0"/>
              <a:t>Similar efficiency to silica</a:t>
            </a:r>
          </a:p>
          <a:p>
            <a:pPr lvl="1"/>
            <a:r>
              <a:rPr lang="en-US" sz="2800" dirty="0" smtClean="0"/>
              <a:t>Amphoteric exchanger</a:t>
            </a:r>
          </a:p>
          <a:p>
            <a:pPr lvl="1"/>
            <a:r>
              <a:rPr lang="en-US" sz="2800" dirty="0" smtClean="0"/>
              <a:t>Lewis acid sites- allow for ligand exchange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44" y="424988"/>
            <a:ext cx="9366325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34" y="1825625"/>
            <a:ext cx="46588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Formed by colloidal dispersion methods</a:t>
            </a:r>
          </a:p>
          <a:p>
            <a:pPr lvl="1"/>
            <a:r>
              <a:rPr lang="en-US" dirty="0" smtClean="0"/>
              <a:t>Particle size 3 to 10 µm have been made</a:t>
            </a:r>
          </a:p>
          <a:p>
            <a:pPr lvl="1"/>
            <a:r>
              <a:rPr lang="en-US" dirty="0" smtClean="0"/>
              <a:t>Methods available with narrow particle size distribution</a:t>
            </a:r>
          </a:p>
          <a:p>
            <a:endParaRPr lang="en-US" dirty="0" smtClean="0"/>
          </a:p>
          <a:p>
            <a:r>
              <a:rPr lang="en-US" dirty="0" smtClean="0"/>
              <a:t>Sample history determines many properties</a:t>
            </a:r>
          </a:p>
          <a:p>
            <a:pPr lvl="1"/>
            <a:r>
              <a:rPr lang="en-US" dirty="0"/>
              <a:t>Crystallinity</a:t>
            </a:r>
          </a:p>
          <a:p>
            <a:pPr lvl="1"/>
            <a:r>
              <a:rPr lang="en-US" dirty="0"/>
              <a:t>Surface Area</a:t>
            </a:r>
          </a:p>
          <a:p>
            <a:pPr lvl="1"/>
            <a:r>
              <a:rPr lang="en-US" dirty="0"/>
              <a:t>Density</a:t>
            </a:r>
          </a:p>
          <a:p>
            <a:pPr lvl="1"/>
            <a:r>
              <a:rPr lang="en-US" dirty="0"/>
              <a:t>Pore Size and </a:t>
            </a:r>
            <a:r>
              <a:rPr lang="en-US" dirty="0" smtClean="0"/>
              <a:t>Volume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58" t="25761" r="51492" b="36029"/>
          <a:stretch/>
        </p:blipFill>
        <p:spPr>
          <a:xfrm>
            <a:off x="6856870" y="3804419"/>
            <a:ext cx="3199777" cy="262995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6274" y="789709"/>
            <a:ext cx="6208026" cy="3014710"/>
            <a:chOff x="5322626" y="1028263"/>
            <a:chExt cx="6770972" cy="29808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9851" t="22418" r="23463" b="36030"/>
            <a:stretch/>
          </p:blipFill>
          <p:spPr>
            <a:xfrm>
              <a:off x="5322626" y="1028263"/>
              <a:ext cx="3403452" cy="29808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49851" t="38657" r="23552" b="19313"/>
            <a:stretch/>
          </p:blipFill>
          <p:spPr>
            <a:xfrm>
              <a:off x="8775641" y="1044054"/>
              <a:ext cx="3317957" cy="294929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40" y="1107440"/>
            <a:ext cx="6279209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Crystallinity</a:t>
            </a:r>
          </a:p>
          <a:p>
            <a:pPr lvl="1"/>
            <a:r>
              <a:rPr lang="en-US" dirty="0"/>
              <a:t>Properties depend on crystallographic form</a:t>
            </a:r>
          </a:p>
          <a:p>
            <a:pPr lvl="2"/>
            <a:r>
              <a:rPr lang="en-US" dirty="0" smtClean="0"/>
              <a:t>Amorphous</a:t>
            </a:r>
            <a:endParaRPr lang="en-US" dirty="0"/>
          </a:p>
          <a:p>
            <a:pPr lvl="2"/>
            <a:r>
              <a:rPr lang="en-US" dirty="0"/>
              <a:t>Tetragonal</a:t>
            </a:r>
          </a:p>
          <a:p>
            <a:pPr lvl="2"/>
            <a:r>
              <a:rPr lang="en-US" dirty="0"/>
              <a:t>Monoclinic</a:t>
            </a:r>
          </a:p>
          <a:p>
            <a:pPr lvl="2"/>
            <a:r>
              <a:rPr lang="en-US" dirty="0" smtClean="0"/>
              <a:t>Cubic</a:t>
            </a:r>
            <a:endParaRPr lang="en-US" dirty="0"/>
          </a:p>
          <a:p>
            <a:pPr lvl="1"/>
            <a:r>
              <a:rPr lang="en-US" dirty="0" smtClean="0"/>
              <a:t>Monoclinic most desired</a:t>
            </a:r>
          </a:p>
          <a:p>
            <a:pPr lvl="2"/>
            <a:r>
              <a:rPr lang="en-US" dirty="0" smtClean="0"/>
              <a:t>All zirconium </a:t>
            </a:r>
            <a:r>
              <a:rPr lang="en-US" dirty="0" err="1" smtClean="0"/>
              <a:t>cations</a:t>
            </a:r>
            <a:r>
              <a:rPr lang="en-US" dirty="0" smtClean="0"/>
              <a:t> are </a:t>
            </a:r>
            <a:r>
              <a:rPr lang="en-US" dirty="0" err="1" smtClean="0"/>
              <a:t>heptacoordinated</a:t>
            </a:r>
            <a:r>
              <a:rPr lang="en-US" dirty="0" smtClean="0"/>
              <a:t> to oxygen</a:t>
            </a:r>
          </a:p>
          <a:p>
            <a:pPr lvl="2"/>
            <a:r>
              <a:rPr lang="en-US" dirty="0" smtClean="0"/>
              <a:t>Difficult to get pure (usually mixture of tetragonal and </a:t>
            </a:r>
            <a:r>
              <a:rPr lang="en-US" dirty="0"/>
              <a:t>monoclinic</a:t>
            </a:r>
            <a:r>
              <a:rPr lang="en-US" dirty="0" smtClean="0"/>
              <a:t>)</a:t>
            </a:r>
          </a:p>
          <a:p>
            <a:pPr marL="685800" lvl="2" indent="0">
              <a:buNone/>
            </a:pPr>
            <a:endParaRPr lang="en-US" dirty="0" smtClean="0"/>
          </a:p>
        </p:txBody>
      </p:sp>
      <p:pic>
        <p:nvPicPr>
          <p:cNvPr id="1026" name="Picture 2" descr="http://ej.iop.org/images/0953-8984/25/16/165505/Full/cm455789f1_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4" r="44742"/>
          <a:stretch/>
        </p:blipFill>
        <p:spPr bwMode="auto">
          <a:xfrm>
            <a:off x="8148192" y="3684541"/>
            <a:ext cx="2566755" cy="236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j.iop.org/images/0953-8984/25/16/165505/Full/cm455789f1_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7" b="53597"/>
          <a:stretch/>
        </p:blipFill>
        <p:spPr bwMode="auto">
          <a:xfrm>
            <a:off x="8148192" y="982626"/>
            <a:ext cx="2074173" cy="22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735" y="208958"/>
            <a:ext cx="9366325" cy="1143000"/>
          </a:xfrm>
        </p:spPr>
        <p:txBody>
          <a:bodyPr anchor="ctr"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54089" y="780458"/>
            <a:ext cx="1369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tetragonal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2125" y="3684541"/>
            <a:ext cx="14221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monoclinic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334" y="6488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Area</a:t>
            </a:r>
          </a:p>
          <a:p>
            <a:pPr lvl="1"/>
            <a:r>
              <a:rPr lang="en-US" dirty="0"/>
              <a:t>Strongly depends on thermal history:</a:t>
            </a:r>
          </a:p>
          <a:p>
            <a:pPr lvl="2"/>
            <a:r>
              <a:rPr lang="en-US" dirty="0"/>
              <a:t>Treatment between 300 and 550</a:t>
            </a:r>
            <a:r>
              <a:rPr lang="en-US" baseline="30000" dirty="0"/>
              <a:t>o</a:t>
            </a:r>
            <a:r>
              <a:rPr lang="en-US" dirty="0"/>
              <a:t>C results in sharp decrease in surface area</a:t>
            </a:r>
          </a:p>
          <a:p>
            <a:pPr lvl="2"/>
            <a:r>
              <a:rPr lang="en-US" dirty="0"/>
              <a:t>Microcrystalline growth</a:t>
            </a:r>
          </a:p>
          <a:p>
            <a:pPr lvl="2"/>
            <a:r>
              <a:rPr lang="en-US" dirty="0" err="1"/>
              <a:t>Intercrystalline</a:t>
            </a:r>
            <a:r>
              <a:rPr lang="en-US" dirty="0"/>
              <a:t> sintering</a:t>
            </a:r>
          </a:p>
          <a:p>
            <a:pPr lvl="1"/>
            <a:r>
              <a:rPr lang="en-US" dirty="0"/>
              <a:t>Less surface area per unit than silica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190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Pore Size and Volume</a:t>
            </a:r>
          </a:p>
          <a:p>
            <a:pPr lvl="1"/>
            <a:r>
              <a:rPr lang="en-US" sz="2000" dirty="0"/>
              <a:t>Temperatures higher than 200</a:t>
            </a:r>
            <a:r>
              <a:rPr lang="en-US" sz="2000" baseline="30000" dirty="0"/>
              <a:t>o</a:t>
            </a:r>
            <a:r>
              <a:rPr lang="en-US" sz="2000" dirty="0"/>
              <a:t>C decrease pore volume (0.25 to 0.01 g/cm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Much smaller pore volume than silica</a:t>
            </a:r>
          </a:p>
          <a:p>
            <a:r>
              <a:rPr lang="en-US" dirty="0"/>
              <a:t>Density</a:t>
            </a:r>
          </a:p>
          <a:p>
            <a:pPr lvl="1"/>
            <a:r>
              <a:rPr lang="en-US" sz="2000" dirty="0"/>
              <a:t>Depends on the crystalline form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Amorphous&lt;Tetragonal&lt;</a:t>
            </a:r>
            <a:r>
              <a:rPr lang="en-US" sz="1800" b="1" dirty="0" smtClean="0">
                <a:solidFill>
                  <a:schemeClr val="tx1"/>
                </a:solidFill>
              </a:rPr>
              <a:t>Monoclinic</a:t>
            </a:r>
            <a:r>
              <a:rPr lang="en-US" sz="1800" dirty="0" smtClean="0">
                <a:solidFill>
                  <a:schemeClr val="tx1"/>
                </a:solidFill>
              </a:rPr>
              <a:t>&lt;Cubic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2000" dirty="0"/>
              <a:t>Compensates for lower surface area vs silica</a:t>
            </a:r>
          </a:p>
          <a:p>
            <a:pPr lvl="2"/>
            <a:r>
              <a:rPr lang="en-US" sz="1800" dirty="0"/>
              <a:t>30m</a:t>
            </a:r>
            <a:r>
              <a:rPr lang="en-US" sz="1800" baseline="30000" dirty="0"/>
              <a:t>2</a:t>
            </a:r>
            <a:r>
              <a:rPr lang="en-US" sz="1800" dirty="0"/>
              <a:t>/g zirconia has surface area equivalent to 90-120m</a:t>
            </a:r>
            <a:r>
              <a:rPr lang="en-US" sz="1800" baseline="30000" dirty="0"/>
              <a:t>2</a:t>
            </a:r>
            <a:r>
              <a:rPr lang="en-US" sz="1800" dirty="0"/>
              <a:t>/g silica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3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1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1426</TotalTime>
  <Words>1960</Words>
  <Application>Microsoft Office PowerPoint</Application>
  <PresentationFormat>Custom</PresentationFormat>
  <Paragraphs>253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Austin</vt:lpstr>
      <vt:lpstr>Zirconia Based Stationary Phases  for HPLC</vt:lpstr>
      <vt:lpstr>Outline</vt:lpstr>
      <vt:lpstr>Introduction</vt:lpstr>
      <vt:lpstr>Introduction</vt:lpstr>
      <vt:lpstr>Introduction</vt:lpstr>
      <vt:lpstr>Theory</vt:lpstr>
      <vt:lpstr>Theory</vt:lpstr>
      <vt:lpstr>Theory</vt:lpstr>
      <vt:lpstr>Theory</vt:lpstr>
      <vt:lpstr>Theory</vt:lpstr>
      <vt:lpstr>Native Zirconia</vt:lpstr>
      <vt:lpstr>Theory: Modified Zirconia</vt:lpstr>
      <vt:lpstr>Modified Zirconia</vt:lpstr>
      <vt:lpstr>Modified Zirconia</vt:lpstr>
      <vt:lpstr>Application: PBD-Coated Zirconia</vt:lpstr>
      <vt:lpstr>Application: PBD-Coated Zirconia</vt:lpstr>
      <vt:lpstr>Application: PBD-Coated Zirconia</vt:lpstr>
      <vt:lpstr>Application: PBD-Coated Zirconia</vt:lpstr>
      <vt:lpstr>Application: Carbon-Coated Zirconia</vt:lpstr>
      <vt:lpstr>Application: Carbon-Coated Zirconia</vt:lpstr>
      <vt:lpstr>Application: Carbon-Coated Zirconia</vt:lpstr>
      <vt:lpstr>Applications</vt:lpstr>
      <vt:lpstr>Applications</vt:lpstr>
      <vt:lpstr>Conclusions</vt:lpstr>
      <vt:lpstr>Other Considerations</vt:lpstr>
      <vt:lpstr>References (1)</vt:lpstr>
      <vt:lpstr>References (2)</vt:lpstr>
      <vt:lpstr>Additional Information: Theory, Native Zirconia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Zirconia Based Stationary Phases</dc:title>
  <dc:creator>Emmy</dc:creator>
  <cp:lastModifiedBy>Student</cp:lastModifiedBy>
  <cp:revision>122</cp:revision>
  <dcterms:created xsi:type="dcterms:W3CDTF">2014-11-06T19:01:01Z</dcterms:created>
  <dcterms:modified xsi:type="dcterms:W3CDTF">2014-12-10T00:23:56Z</dcterms:modified>
</cp:coreProperties>
</file>